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1" autoAdjust="0"/>
  </p:normalViewPr>
  <p:slideViewPr>
    <p:cSldViewPr>
      <p:cViewPr>
        <p:scale>
          <a:sx n="100" d="100"/>
          <a:sy n="100" d="100"/>
        </p:scale>
        <p:origin x="1914" y="23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7750EAF-9395-4D27-BD59-537FA0B9CDAC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261BEF7-139A-4A0B-B1C2-1E6A6548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BEF7-139A-4A0B-B1C2-1E6A65487B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4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2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1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8DB-D03C-40E2-9254-0C10B05C91F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4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2" y="1407907"/>
            <a:ext cx="8086323" cy="246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0522" y="222681"/>
            <a:ext cx="517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Постоянная зона таможенного контроля  </a:t>
            </a:r>
          </a:p>
          <a:p>
            <a:pPr algn="ctr"/>
            <a:r>
              <a:rPr lang="ru-RU" dirty="0" smtClean="0"/>
              <a:t>АО «Находкинский МТП», угольный терминал № 1</a:t>
            </a:r>
          </a:p>
          <a:p>
            <a:pPr algn="ctr"/>
            <a:r>
              <a:rPr lang="ru-RU" dirty="0" smtClean="0"/>
              <a:t>(план-схема)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7767" y="4344022"/>
            <a:ext cx="216024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55679" r="42693" b="43110"/>
          <a:stretch/>
        </p:blipFill>
        <p:spPr bwMode="auto">
          <a:xfrm>
            <a:off x="789579" y="4852892"/>
            <a:ext cx="533401" cy="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065270" y="4293096"/>
            <a:ext cx="2880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-конечная звезда 41"/>
          <p:cNvSpPr/>
          <p:nvPr/>
        </p:nvSpPr>
        <p:spPr>
          <a:xfrm rot="20646466">
            <a:off x="448145" y="540107"/>
            <a:ext cx="748334" cy="295368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797" y="72359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1097" y="27861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58072" y="3450828"/>
            <a:ext cx="130939" cy="465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705287" y="3754204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S=</a:t>
            </a:r>
            <a:r>
              <a:rPr lang="ru-RU" sz="1200" b="1" dirty="0" smtClean="0"/>
              <a:t> 311 000 м²</a:t>
            </a:r>
            <a:endParaRPr lang="ru-RU" sz="1200" b="1" dirty="0"/>
          </a:p>
        </p:txBody>
      </p:sp>
      <p:sp>
        <p:nvSpPr>
          <p:cNvPr id="29" name="Овал 28"/>
          <p:cNvSpPr/>
          <p:nvPr/>
        </p:nvSpPr>
        <p:spPr>
          <a:xfrm>
            <a:off x="1222617" y="2744823"/>
            <a:ext cx="114809" cy="1112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11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986697" y="2888077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1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26910" y="227661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КПП</a:t>
            </a:r>
            <a:endParaRPr lang="ru-RU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1537037" y="184482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КПП</a:t>
            </a:r>
            <a:endParaRPr lang="ru-RU" sz="10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259898" y="2005313"/>
            <a:ext cx="478197" cy="746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524497" y="3442280"/>
            <a:ext cx="298513" cy="311924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086043" y="2866007"/>
            <a:ext cx="12497" cy="405134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6823963" y="3278081"/>
            <a:ext cx="262080" cy="164199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TextBox 100"/>
          <p:cNvSpPr txBox="1"/>
          <p:nvPr/>
        </p:nvSpPr>
        <p:spPr>
          <a:xfrm>
            <a:off x="3543985" y="2239002"/>
            <a:ext cx="80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Складская </a:t>
            </a:r>
          </a:p>
          <a:p>
            <a:r>
              <a:rPr lang="ru-RU" sz="1000" dirty="0" smtClean="0"/>
              <a:t>площадка</a:t>
            </a:r>
            <a:endParaRPr lang="ru-RU" sz="1000" dirty="0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3709561" y="2631013"/>
            <a:ext cx="142359" cy="585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25477" y="2180295"/>
            <a:ext cx="108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Хозяйственные постройки</a:t>
            </a:r>
            <a:endParaRPr lang="ru-RU" sz="1000" dirty="0"/>
          </a:p>
        </p:txBody>
      </p:sp>
      <p:cxnSp>
        <p:nvCxnSpPr>
          <p:cNvPr id="104" name="Прямая соединительная линия 103"/>
          <p:cNvCxnSpPr>
            <a:stCxn id="103" idx="2"/>
          </p:cNvCxnSpPr>
          <p:nvPr/>
        </p:nvCxnSpPr>
        <p:spPr>
          <a:xfrm>
            <a:off x="6369809" y="2580405"/>
            <a:ext cx="439095" cy="738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34034" y="3938368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Условные обозначения</a:t>
            </a:r>
            <a:endParaRPr lang="ru-RU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24843" y="4157517"/>
            <a:ext cx="40382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/>
              <a:t>Граница </a:t>
            </a:r>
            <a:r>
              <a:rPr lang="ru-RU" sz="1000" dirty="0" smtClean="0"/>
              <a:t>постоянной </a:t>
            </a:r>
            <a:r>
              <a:rPr lang="ru-RU" sz="1000" dirty="0"/>
              <a:t>зоны таможенного </a:t>
            </a:r>
            <a:r>
              <a:rPr lang="ru-RU" sz="1000" dirty="0" smtClean="0"/>
              <a:t>контроля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Территория постоянной зоны таможенного контроля </a:t>
            </a:r>
            <a:r>
              <a:rPr lang="en-US" sz="1000" dirty="0" smtClean="0"/>
              <a:t>S = </a:t>
            </a:r>
            <a:r>
              <a:rPr lang="ru-RU" sz="1000" dirty="0" smtClean="0"/>
              <a:t>314900</a:t>
            </a:r>
            <a:r>
              <a:rPr lang="en-US" sz="1000" dirty="0" smtClean="0"/>
              <a:t> </a:t>
            </a:r>
            <a:r>
              <a:rPr lang="ru-RU" sz="1000" dirty="0" smtClean="0"/>
              <a:t>м²</a:t>
            </a:r>
          </a:p>
          <a:p>
            <a:pPr marL="171450" indent="-171450">
              <a:buFontTx/>
              <a:buChar char="-"/>
            </a:pPr>
            <a:r>
              <a:rPr lang="ru-RU" sz="1000" dirty="0"/>
              <a:t>Таможенный пост Морской порт Находка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Места пересечения границ ПЗТК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ЖД – подъездные пути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27" y="4971012"/>
            <a:ext cx="126000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2" y="5297211"/>
            <a:ext cx="126000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18" y="5142266"/>
            <a:ext cx="126000" cy="1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Прямоугольник 64"/>
          <p:cNvSpPr/>
          <p:nvPr/>
        </p:nvSpPr>
        <p:spPr>
          <a:xfrm>
            <a:off x="1532335" y="4928752"/>
            <a:ext cx="19710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Радиационный </a:t>
            </a:r>
            <a:r>
              <a:rPr lang="ru-RU" sz="1000" dirty="0"/>
              <a:t>контроль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Видеокамеры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Парковка</a:t>
            </a:r>
            <a:endParaRPr lang="ru-RU" sz="1000" dirty="0"/>
          </a:p>
        </p:txBody>
      </p:sp>
      <p:pic>
        <p:nvPicPr>
          <p:cNvPr id="71" name="Рисунок 7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0" y="2790077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7" y="2855170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3076426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07" y="3338413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51" y="3104976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04" y="3104976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8" y="3104976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6" y="3588437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8" y="3464240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63" y="3356240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81" y="3041012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85" y="3050976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30" y="2975071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61" y="2987012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61" y="2991898"/>
            <a:ext cx="108000" cy="10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Прямая со стрелкой 89"/>
          <p:cNvCxnSpPr/>
          <p:nvPr/>
        </p:nvCxnSpPr>
        <p:spPr>
          <a:xfrm>
            <a:off x="923341" y="4725144"/>
            <a:ext cx="40597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036824" y="1296992"/>
            <a:ext cx="10302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Крытая зона таможенного досмотра (склад №42)</a:t>
            </a:r>
          </a:p>
          <a:p>
            <a:r>
              <a:rPr lang="en-US" sz="1000" dirty="0" smtClean="0"/>
              <a:t>S=</a:t>
            </a:r>
            <a:r>
              <a:rPr lang="ru-RU" sz="1000" dirty="0" smtClean="0"/>
              <a:t>150</a:t>
            </a:r>
            <a:r>
              <a:rPr lang="en-US" sz="1000" dirty="0" smtClean="0"/>
              <a:t> </a:t>
            </a:r>
            <a:r>
              <a:rPr lang="ru-RU" sz="1000" b="1" dirty="0"/>
              <a:t>м²</a:t>
            </a:r>
          </a:p>
          <a:p>
            <a:endParaRPr lang="ru-RU" sz="1000" dirty="0"/>
          </a:p>
        </p:txBody>
      </p:sp>
      <p:pic>
        <p:nvPicPr>
          <p:cNvPr id="94" name="Рисунок 9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00" y="2988086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68626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Рисунок 1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85" y="2936663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4" y="2933097"/>
            <a:ext cx="72000" cy="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Прямоугольник 113"/>
          <p:cNvSpPr/>
          <p:nvPr/>
        </p:nvSpPr>
        <p:spPr>
          <a:xfrm>
            <a:off x="2326306" y="2934537"/>
            <a:ext cx="195108" cy="885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328752" y="2067443"/>
            <a:ext cx="155017" cy="90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6205522" y="3550632"/>
            <a:ext cx="149050" cy="76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4349150" y="1800016"/>
            <a:ext cx="1030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Открытая зона таможенного досмотра</a:t>
            </a:r>
            <a:endParaRPr lang="en-US" sz="1000" dirty="0" smtClean="0"/>
          </a:p>
          <a:p>
            <a:r>
              <a:rPr lang="en-US" sz="1000" dirty="0" smtClean="0"/>
              <a:t>S=</a:t>
            </a:r>
            <a:r>
              <a:rPr lang="ru-RU" sz="1000" dirty="0" smtClean="0"/>
              <a:t>144</a:t>
            </a:r>
            <a:r>
              <a:rPr lang="en-US" sz="1000" dirty="0" smtClean="0"/>
              <a:t> </a:t>
            </a:r>
            <a:r>
              <a:rPr lang="ru-RU" sz="1000" dirty="0" smtClean="0"/>
              <a:t>м²</a:t>
            </a:r>
            <a:endParaRPr lang="ru-RU" sz="1000" dirty="0"/>
          </a:p>
        </p:txBody>
      </p:sp>
      <p:cxnSp>
        <p:nvCxnSpPr>
          <p:cNvPr id="120" name="Прямая соединительная линия 119"/>
          <p:cNvCxnSpPr>
            <a:stCxn id="116" idx="2"/>
            <a:endCxn id="115" idx="0"/>
          </p:cNvCxnSpPr>
          <p:nvPr/>
        </p:nvCxnSpPr>
        <p:spPr>
          <a:xfrm>
            <a:off x="4864253" y="2507902"/>
            <a:ext cx="1415794" cy="1042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917464" y="2945310"/>
            <a:ext cx="55079" cy="465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5293298" y="1338351"/>
            <a:ext cx="1098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Место для завершения таможенного </a:t>
            </a:r>
            <a:r>
              <a:rPr lang="ru-RU" sz="1000" dirty="0" smtClean="0"/>
              <a:t>транзита (автотранспорт)</a:t>
            </a:r>
            <a:endParaRPr lang="en-US" sz="1000" dirty="0" smtClean="0"/>
          </a:p>
          <a:p>
            <a:r>
              <a:rPr lang="en-US" sz="1000" dirty="0" smtClean="0"/>
              <a:t>S=</a:t>
            </a:r>
            <a:r>
              <a:rPr lang="ru-RU" sz="1000" dirty="0" smtClean="0"/>
              <a:t>144</a:t>
            </a:r>
            <a:r>
              <a:rPr lang="en-US" sz="1000" dirty="0" smtClean="0"/>
              <a:t> </a:t>
            </a:r>
            <a:r>
              <a:rPr lang="ru-RU" sz="1000" b="1" dirty="0"/>
              <a:t>м²</a:t>
            </a:r>
          </a:p>
          <a:p>
            <a:endParaRPr lang="ru-RU" sz="1000" dirty="0"/>
          </a:p>
        </p:txBody>
      </p:sp>
      <p:cxnSp>
        <p:nvCxnSpPr>
          <p:cNvPr id="117" name="Прямая соединительная линия 116"/>
          <p:cNvCxnSpPr>
            <a:endCxn id="95" idx="0"/>
          </p:cNvCxnSpPr>
          <p:nvPr/>
        </p:nvCxnSpPr>
        <p:spPr>
          <a:xfrm>
            <a:off x="5671128" y="2276616"/>
            <a:ext cx="273876" cy="66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1101286" y="5482527"/>
            <a:ext cx="243026" cy="917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39246" y="539118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Зона таможенного осмотра/досмотра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Место для завершения таможенного транзита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Весовое оборудование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Весовая (для ж/д весов)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Пост охраны на </a:t>
            </a:r>
            <a:r>
              <a:rPr lang="ru-RU" sz="1000" dirty="0" smtClean="0"/>
              <a:t>ж/д</a:t>
            </a: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Пожарный проезд</a:t>
            </a:r>
            <a:endParaRPr lang="ru-RU" sz="1000" dirty="0" smtClean="0"/>
          </a:p>
        </p:txBody>
      </p:sp>
      <p:sp>
        <p:nvSpPr>
          <p:cNvPr id="126" name="Прямоугольник 125"/>
          <p:cNvSpPr/>
          <p:nvPr/>
        </p:nvSpPr>
        <p:spPr>
          <a:xfrm>
            <a:off x="1220208" y="5629006"/>
            <a:ext cx="102343" cy="1106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3380" y="5790602"/>
            <a:ext cx="166633" cy="85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 стрелкой 126"/>
          <p:cNvCxnSpPr/>
          <p:nvPr/>
        </p:nvCxnSpPr>
        <p:spPr>
          <a:xfrm flipH="1">
            <a:off x="7075570" y="3008663"/>
            <a:ext cx="165236" cy="35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368586" y="3319836"/>
            <a:ext cx="241261" cy="305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1219118" y="3446413"/>
            <a:ext cx="440922" cy="7717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660040" y="3442279"/>
            <a:ext cx="0" cy="8308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8" name="Рисунок 1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5118" y="3306723"/>
            <a:ext cx="97544" cy="103641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883" y="5925656"/>
            <a:ext cx="97544" cy="10364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43985" y="2939853"/>
            <a:ext cx="158182" cy="507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435" y="4552799"/>
            <a:ext cx="182896" cy="792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0980" y="2928557"/>
            <a:ext cx="78738" cy="45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0235" y="156454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Весовое оборудование</a:t>
            </a:r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100522" y="1900601"/>
            <a:ext cx="1138691" cy="101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765413" y="1900601"/>
            <a:ext cx="475286" cy="154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5914544" y="3598242"/>
            <a:ext cx="304826" cy="3718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7878" y="3592860"/>
            <a:ext cx="304826" cy="371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9312" y="3364688"/>
            <a:ext cx="304826" cy="371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2259" y="3355364"/>
            <a:ext cx="304826" cy="371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7029" y="3374842"/>
            <a:ext cx="304826" cy="3718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64411" y="3383344"/>
            <a:ext cx="304826" cy="3718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7936" y="3379605"/>
            <a:ext cx="304826" cy="371888"/>
          </a:xfrm>
          <a:prstGeom prst="rect">
            <a:avLst/>
          </a:prstGeom>
        </p:spPr>
      </p:pic>
      <p:sp>
        <p:nvSpPr>
          <p:cNvPr id="24" name="Кольцо 23"/>
          <p:cNvSpPr/>
          <p:nvPr/>
        </p:nvSpPr>
        <p:spPr>
          <a:xfrm>
            <a:off x="6924597" y="3257297"/>
            <a:ext cx="62100" cy="579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2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600163" y="3401017"/>
            <a:ext cx="54000" cy="531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3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4247153" y="2947862"/>
            <a:ext cx="45719" cy="5321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4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3633122" y="2944054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5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081263" y="2941186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6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2545477" y="2943538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7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1982730" y="2947862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8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5" name="Кольцо 34"/>
          <p:cNvSpPr/>
          <p:nvPr/>
        </p:nvSpPr>
        <p:spPr>
          <a:xfrm>
            <a:off x="1766782" y="2943449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9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6529525" y="4144988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1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6531048" y="4248690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2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39" name="Кольцо 38"/>
          <p:cNvSpPr/>
          <p:nvPr/>
        </p:nvSpPr>
        <p:spPr>
          <a:xfrm>
            <a:off x="6531048" y="4351879"/>
            <a:ext cx="4602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3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6531048" y="4447750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4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6531048" y="4552799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5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6531047" y="4648508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6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6534134" y="4763449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7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6531202" y="4876455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8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8" name="Кольцо 47"/>
          <p:cNvSpPr/>
          <p:nvPr/>
        </p:nvSpPr>
        <p:spPr>
          <a:xfrm>
            <a:off x="6532330" y="4976484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9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18357" y="4334849"/>
            <a:ext cx="1592182" cy="1019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</a:rPr>
              <a:t>-ул. Портовая, 24-а;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24-б;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26, стр. 1;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42;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44-а;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44-в;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46-а;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46;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48;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56;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58Б;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52;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Портовая, 54.</a:t>
            </a:r>
            <a:endParaRPr lang="ru-RU" sz="700" dirty="0">
              <a:solidFill>
                <a:schemeClr val="tx1"/>
              </a:solidFill>
            </a:endParaRPr>
          </a:p>
          <a:p>
            <a:endParaRPr lang="ru-RU" sz="700" dirty="0">
              <a:solidFill>
                <a:schemeClr val="tx1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923341" y="3130426"/>
            <a:ext cx="285945" cy="315987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1023153" y="2793919"/>
            <a:ext cx="39165" cy="176802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1660040" y="3518240"/>
            <a:ext cx="3493838" cy="16161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5153878" y="3526320"/>
            <a:ext cx="2082" cy="227884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 flipV="1">
            <a:off x="5154920" y="3750756"/>
            <a:ext cx="1368701" cy="344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H="1" flipV="1">
            <a:off x="2017456" y="2862513"/>
            <a:ext cx="5057395" cy="674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1724467" y="2756912"/>
            <a:ext cx="356513" cy="125634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9" name="Полилиния 138"/>
          <p:cNvSpPr/>
          <p:nvPr/>
        </p:nvSpPr>
        <p:spPr>
          <a:xfrm>
            <a:off x="1226518" y="2179040"/>
            <a:ext cx="491157" cy="634010"/>
          </a:xfrm>
          <a:custGeom>
            <a:avLst/>
            <a:gdLst>
              <a:gd name="connsiteX0" fmla="*/ 498475 w 498475"/>
              <a:gd name="connsiteY0" fmla="*/ 576860 h 672110"/>
              <a:gd name="connsiteX1" fmla="*/ 447675 w 498475"/>
              <a:gd name="connsiteY1" fmla="*/ 503835 h 672110"/>
              <a:gd name="connsiteX2" fmla="*/ 409575 w 498475"/>
              <a:gd name="connsiteY2" fmla="*/ 453035 h 672110"/>
              <a:gd name="connsiteX3" fmla="*/ 371475 w 498475"/>
              <a:gd name="connsiteY3" fmla="*/ 405410 h 672110"/>
              <a:gd name="connsiteX4" fmla="*/ 330200 w 498475"/>
              <a:gd name="connsiteY4" fmla="*/ 357785 h 672110"/>
              <a:gd name="connsiteX5" fmla="*/ 301625 w 498475"/>
              <a:gd name="connsiteY5" fmla="*/ 322860 h 672110"/>
              <a:gd name="connsiteX6" fmla="*/ 282575 w 498475"/>
              <a:gd name="connsiteY6" fmla="*/ 275235 h 672110"/>
              <a:gd name="connsiteX7" fmla="*/ 269875 w 498475"/>
              <a:gd name="connsiteY7" fmla="*/ 230785 h 672110"/>
              <a:gd name="connsiteX8" fmla="*/ 250825 w 498475"/>
              <a:gd name="connsiteY8" fmla="*/ 173635 h 672110"/>
              <a:gd name="connsiteX9" fmla="*/ 238125 w 498475"/>
              <a:gd name="connsiteY9" fmla="*/ 129185 h 672110"/>
              <a:gd name="connsiteX10" fmla="*/ 234950 w 498475"/>
              <a:gd name="connsiteY10" fmla="*/ 103785 h 672110"/>
              <a:gd name="connsiteX11" fmla="*/ 222250 w 498475"/>
              <a:gd name="connsiteY11" fmla="*/ 62510 h 672110"/>
              <a:gd name="connsiteX12" fmla="*/ 222250 w 498475"/>
              <a:gd name="connsiteY12" fmla="*/ 37110 h 672110"/>
              <a:gd name="connsiteX13" fmla="*/ 225425 w 498475"/>
              <a:gd name="connsiteY13" fmla="*/ 18060 h 672110"/>
              <a:gd name="connsiteX14" fmla="*/ 225425 w 498475"/>
              <a:gd name="connsiteY14" fmla="*/ 18060 h 672110"/>
              <a:gd name="connsiteX15" fmla="*/ 219075 w 498475"/>
              <a:gd name="connsiteY15" fmla="*/ 14885 h 672110"/>
              <a:gd name="connsiteX16" fmla="*/ 180975 w 498475"/>
              <a:gd name="connsiteY16" fmla="*/ 2185 h 672110"/>
              <a:gd name="connsiteX17" fmla="*/ 165100 w 498475"/>
              <a:gd name="connsiteY17" fmla="*/ 5360 h 672110"/>
              <a:gd name="connsiteX18" fmla="*/ 152400 w 498475"/>
              <a:gd name="connsiteY18" fmla="*/ 52985 h 672110"/>
              <a:gd name="connsiteX19" fmla="*/ 133350 w 498475"/>
              <a:gd name="connsiteY19" fmla="*/ 106960 h 672110"/>
              <a:gd name="connsiteX20" fmla="*/ 15875 w 498475"/>
              <a:gd name="connsiteY20" fmla="*/ 583210 h 672110"/>
              <a:gd name="connsiteX21" fmla="*/ 15875 w 498475"/>
              <a:gd name="connsiteY21" fmla="*/ 608610 h 672110"/>
              <a:gd name="connsiteX22" fmla="*/ 0 w 498475"/>
              <a:gd name="connsiteY22" fmla="*/ 672110 h 672110"/>
              <a:gd name="connsiteX0" fmla="*/ 491157 w 491157"/>
              <a:gd name="connsiteY0" fmla="*/ 576860 h 634010"/>
              <a:gd name="connsiteX1" fmla="*/ 440357 w 491157"/>
              <a:gd name="connsiteY1" fmla="*/ 503835 h 634010"/>
              <a:gd name="connsiteX2" fmla="*/ 402257 w 491157"/>
              <a:gd name="connsiteY2" fmla="*/ 453035 h 634010"/>
              <a:gd name="connsiteX3" fmla="*/ 364157 w 491157"/>
              <a:gd name="connsiteY3" fmla="*/ 405410 h 634010"/>
              <a:gd name="connsiteX4" fmla="*/ 322882 w 491157"/>
              <a:gd name="connsiteY4" fmla="*/ 357785 h 634010"/>
              <a:gd name="connsiteX5" fmla="*/ 294307 w 491157"/>
              <a:gd name="connsiteY5" fmla="*/ 322860 h 634010"/>
              <a:gd name="connsiteX6" fmla="*/ 275257 w 491157"/>
              <a:gd name="connsiteY6" fmla="*/ 275235 h 634010"/>
              <a:gd name="connsiteX7" fmla="*/ 262557 w 491157"/>
              <a:gd name="connsiteY7" fmla="*/ 230785 h 634010"/>
              <a:gd name="connsiteX8" fmla="*/ 243507 w 491157"/>
              <a:gd name="connsiteY8" fmla="*/ 173635 h 634010"/>
              <a:gd name="connsiteX9" fmla="*/ 230807 w 491157"/>
              <a:gd name="connsiteY9" fmla="*/ 129185 h 634010"/>
              <a:gd name="connsiteX10" fmla="*/ 227632 w 491157"/>
              <a:gd name="connsiteY10" fmla="*/ 103785 h 634010"/>
              <a:gd name="connsiteX11" fmla="*/ 214932 w 491157"/>
              <a:gd name="connsiteY11" fmla="*/ 62510 h 634010"/>
              <a:gd name="connsiteX12" fmla="*/ 214932 w 491157"/>
              <a:gd name="connsiteY12" fmla="*/ 37110 h 634010"/>
              <a:gd name="connsiteX13" fmla="*/ 218107 w 491157"/>
              <a:gd name="connsiteY13" fmla="*/ 18060 h 634010"/>
              <a:gd name="connsiteX14" fmla="*/ 218107 w 491157"/>
              <a:gd name="connsiteY14" fmla="*/ 18060 h 634010"/>
              <a:gd name="connsiteX15" fmla="*/ 211757 w 491157"/>
              <a:gd name="connsiteY15" fmla="*/ 14885 h 634010"/>
              <a:gd name="connsiteX16" fmla="*/ 173657 w 491157"/>
              <a:gd name="connsiteY16" fmla="*/ 2185 h 634010"/>
              <a:gd name="connsiteX17" fmla="*/ 157782 w 491157"/>
              <a:gd name="connsiteY17" fmla="*/ 5360 h 634010"/>
              <a:gd name="connsiteX18" fmla="*/ 145082 w 491157"/>
              <a:gd name="connsiteY18" fmla="*/ 52985 h 634010"/>
              <a:gd name="connsiteX19" fmla="*/ 126032 w 491157"/>
              <a:gd name="connsiteY19" fmla="*/ 106960 h 634010"/>
              <a:gd name="connsiteX20" fmla="*/ 8557 w 491157"/>
              <a:gd name="connsiteY20" fmla="*/ 583210 h 634010"/>
              <a:gd name="connsiteX21" fmla="*/ 8557 w 491157"/>
              <a:gd name="connsiteY21" fmla="*/ 608610 h 634010"/>
              <a:gd name="connsiteX22" fmla="*/ 4588 w 491157"/>
              <a:gd name="connsiteY22" fmla="*/ 634010 h 6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1157" h="634010">
                <a:moveTo>
                  <a:pt x="491157" y="576860"/>
                </a:moveTo>
                <a:cubicBezTo>
                  <a:pt x="473165" y="550666"/>
                  <a:pt x="455174" y="524472"/>
                  <a:pt x="440357" y="503835"/>
                </a:cubicBezTo>
                <a:cubicBezTo>
                  <a:pt x="425540" y="483198"/>
                  <a:pt x="414957" y="469439"/>
                  <a:pt x="402257" y="453035"/>
                </a:cubicBezTo>
                <a:cubicBezTo>
                  <a:pt x="389557" y="436631"/>
                  <a:pt x="377386" y="421285"/>
                  <a:pt x="364157" y="405410"/>
                </a:cubicBezTo>
                <a:cubicBezTo>
                  <a:pt x="350928" y="389535"/>
                  <a:pt x="334524" y="371543"/>
                  <a:pt x="322882" y="357785"/>
                </a:cubicBezTo>
                <a:cubicBezTo>
                  <a:pt x="311240" y="344027"/>
                  <a:pt x="302244" y="336618"/>
                  <a:pt x="294307" y="322860"/>
                </a:cubicBezTo>
                <a:cubicBezTo>
                  <a:pt x="286369" y="309102"/>
                  <a:pt x="280549" y="290581"/>
                  <a:pt x="275257" y="275235"/>
                </a:cubicBezTo>
                <a:cubicBezTo>
                  <a:pt x="269965" y="259889"/>
                  <a:pt x="267849" y="247718"/>
                  <a:pt x="262557" y="230785"/>
                </a:cubicBezTo>
                <a:cubicBezTo>
                  <a:pt x="257265" y="213852"/>
                  <a:pt x="248799" y="190568"/>
                  <a:pt x="243507" y="173635"/>
                </a:cubicBezTo>
                <a:cubicBezTo>
                  <a:pt x="238215" y="156702"/>
                  <a:pt x="233453" y="140827"/>
                  <a:pt x="230807" y="129185"/>
                </a:cubicBezTo>
                <a:cubicBezTo>
                  <a:pt x="228161" y="117543"/>
                  <a:pt x="230278" y="114898"/>
                  <a:pt x="227632" y="103785"/>
                </a:cubicBezTo>
                <a:cubicBezTo>
                  <a:pt x="224986" y="92672"/>
                  <a:pt x="217049" y="73622"/>
                  <a:pt x="214932" y="62510"/>
                </a:cubicBezTo>
                <a:cubicBezTo>
                  <a:pt x="212815" y="51398"/>
                  <a:pt x="214403" y="44518"/>
                  <a:pt x="214932" y="37110"/>
                </a:cubicBezTo>
                <a:cubicBezTo>
                  <a:pt x="215461" y="29702"/>
                  <a:pt x="218107" y="18060"/>
                  <a:pt x="218107" y="18060"/>
                </a:cubicBezTo>
                <a:lnTo>
                  <a:pt x="218107" y="18060"/>
                </a:lnTo>
                <a:lnTo>
                  <a:pt x="211757" y="14885"/>
                </a:lnTo>
                <a:cubicBezTo>
                  <a:pt x="204349" y="12239"/>
                  <a:pt x="182653" y="3772"/>
                  <a:pt x="173657" y="2185"/>
                </a:cubicBezTo>
                <a:cubicBezTo>
                  <a:pt x="164661" y="598"/>
                  <a:pt x="162545" y="-3107"/>
                  <a:pt x="157782" y="5360"/>
                </a:cubicBezTo>
                <a:cubicBezTo>
                  <a:pt x="153019" y="13827"/>
                  <a:pt x="150374" y="36052"/>
                  <a:pt x="145082" y="52985"/>
                </a:cubicBezTo>
                <a:cubicBezTo>
                  <a:pt x="139790" y="69918"/>
                  <a:pt x="148786" y="18589"/>
                  <a:pt x="126032" y="106960"/>
                </a:cubicBezTo>
                <a:cubicBezTo>
                  <a:pt x="103278" y="195331"/>
                  <a:pt x="28136" y="499602"/>
                  <a:pt x="8557" y="583210"/>
                </a:cubicBezTo>
                <a:cubicBezTo>
                  <a:pt x="-11022" y="666818"/>
                  <a:pt x="9218" y="600144"/>
                  <a:pt x="8557" y="608610"/>
                </a:cubicBezTo>
                <a:cubicBezTo>
                  <a:pt x="7896" y="617076"/>
                  <a:pt x="11202" y="609668"/>
                  <a:pt x="4588" y="63401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олилиния 160"/>
          <p:cNvSpPr/>
          <p:nvPr/>
        </p:nvSpPr>
        <p:spPr>
          <a:xfrm>
            <a:off x="1057275" y="2756136"/>
            <a:ext cx="173831" cy="48977"/>
          </a:xfrm>
          <a:custGeom>
            <a:avLst/>
            <a:gdLst>
              <a:gd name="connsiteX0" fmla="*/ 173831 w 173831"/>
              <a:gd name="connsiteY0" fmla="*/ 48977 h 48977"/>
              <a:gd name="connsiteX1" fmla="*/ 50006 w 173831"/>
              <a:gd name="connsiteY1" fmla="*/ 13258 h 48977"/>
              <a:gd name="connsiteX2" fmla="*/ 21431 w 173831"/>
              <a:gd name="connsiteY2" fmla="*/ 1352 h 48977"/>
              <a:gd name="connsiteX3" fmla="*/ 0 w 173831"/>
              <a:gd name="connsiteY3" fmla="*/ 41833 h 4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1" h="48977">
                <a:moveTo>
                  <a:pt x="173831" y="48977"/>
                </a:moveTo>
                <a:lnTo>
                  <a:pt x="50006" y="13258"/>
                </a:lnTo>
                <a:cubicBezTo>
                  <a:pt x="24606" y="5321"/>
                  <a:pt x="29765" y="-3410"/>
                  <a:pt x="21431" y="1352"/>
                </a:cubicBezTo>
                <a:cubicBezTo>
                  <a:pt x="13097" y="6114"/>
                  <a:pt x="0" y="41833"/>
                  <a:pt x="0" y="41833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 стрелкой 106"/>
          <p:cNvCxnSpPr/>
          <p:nvPr/>
        </p:nvCxnSpPr>
        <p:spPr>
          <a:xfrm flipH="1">
            <a:off x="1156717" y="2594734"/>
            <a:ext cx="54174" cy="17271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926841" y="2911185"/>
            <a:ext cx="84692" cy="52283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912350" y="2923815"/>
            <a:ext cx="2417" cy="206611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Прямоугольник 130"/>
          <p:cNvSpPr/>
          <p:nvPr/>
        </p:nvSpPr>
        <p:spPr>
          <a:xfrm rot="16200000">
            <a:off x="1067135" y="2777938"/>
            <a:ext cx="45719" cy="45719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>
            <a:off x="1095915" y="1902085"/>
            <a:ext cx="2129939" cy="904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329123" y="2914732"/>
            <a:ext cx="100747" cy="93931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10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19" name="Кольцо 118"/>
          <p:cNvSpPr/>
          <p:nvPr/>
        </p:nvSpPr>
        <p:spPr>
          <a:xfrm>
            <a:off x="6531046" y="5084856"/>
            <a:ext cx="55403" cy="6060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10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30" name="Кольцо 129"/>
          <p:cNvSpPr/>
          <p:nvPr/>
        </p:nvSpPr>
        <p:spPr>
          <a:xfrm>
            <a:off x="6531046" y="5197474"/>
            <a:ext cx="55403" cy="6060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11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32" name="Кольцо 131"/>
          <p:cNvSpPr/>
          <p:nvPr/>
        </p:nvSpPr>
        <p:spPr>
          <a:xfrm>
            <a:off x="6531046" y="5304628"/>
            <a:ext cx="55403" cy="6060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12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33" name="Кольцо 132"/>
          <p:cNvSpPr/>
          <p:nvPr/>
        </p:nvSpPr>
        <p:spPr>
          <a:xfrm>
            <a:off x="6534212" y="5411783"/>
            <a:ext cx="55403" cy="6060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13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1522944" y="2621256"/>
            <a:ext cx="100747" cy="93931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12</a:t>
            </a:r>
            <a:endParaRPr lang="ru-RU" sz="300" b="1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1353056" y="2315022"/>
            <a:ext cx="100747" cy="93931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 smtClean="0">
                <a:solidFill>
                  <a:schemeClr val="tx1"/>
                </a:solidFill>
              </a:rPr>
              <a:t>13</a:t>
            </a:r>
            <a:endParaRPr lang="ru-RU" sz="300" b="1" dirty="0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stCxn id="59" idx="2"/>
            <a:endCxn id="58" idx="0"/>
          </p:cNvCxnSpPr>
          <p:nvPr/>
        </p:nvCxnSpPr>
        <p:spPr>
          <a:xfrm>
            <a:off x="7033858" y="2522837"/>
            <a:ext cx="6839" cy="36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212541" y="301416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1263651" y="609165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6" idx="7"/>
          </p:cNvCxnSpPr>
          <p:nvPr/>
        </p:nvCxnSpPr>
        <p:spPr>
          <a:xfrm flipV="1">
            <a:off x="7251565" y="2439057"/>
            <a:ext cx="272763" cy="58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63223" y="2207300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Пост охраны на ж/д</a:t>
            </a:r>
            <a:endParaRPr lang="ru-RU" sz="1000" dirty="0"/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629404">
            <a:off x="1008860" y="3235945"/>
            <a:ext cx="304826" cy="371888"/>
          </a:xfrm>
          <a:prstGeom prst="rect">
            <a:avLst/>
          </a:prstGeom>
        </p:spPr>
      </p:pic>
      <p:sp>
        <p:nvSpPr>
          <p:cNvPr id="140" name="Прямоугольник 139"/>
          <p:cNvSpPr/>
          <p:nvPr/>
        </p:nvSpPr>
        <p:spPr>
          <a:xfrm>
            <a:off x="1701607" y="3462571"/>
            <a:ext cx="55248" cy="4895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75098" y="3490583"/>
            <a:ext cx="1098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Место для завершения таможенного </a:t>
            </a:r>
            <a:r>
              <a:rPr lang="ru-RU" sz="1000" dirty="0" smtClean="0"/>
              <a:t>транзита (ж/д транспорт)</a:t>
            </a:r>
            <a:endParaRPr lang="ru-RU" sz="10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884005" y="3526321"/>
            <a:ext cx="802032" cy="342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919229" y="2909305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985932" y="2925751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1270477" y="6237312"/>
            <a:ext cx="45719" cy="4571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872422"/>
            <a:ext cx="630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Графическое отображение границы и территории постоянной зоны таможенного контроля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6319" y="5810780"/>
            <a:ext cx="224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Территория ПЗТК (</a:t>
            </a:r>
            <a:r>
              <a:rPr lang="en-US" sz="1200" dirty="0" smtClean="0"/>
              <a:t>S=</a:t>
            </a:r>
            <a:r>
              <a:rPr lang="ru-RU" sz="1200" dirty="0" smtClean="0"/>
              <a:t>31</a:t>
            </a:r>
            <a:r>
              <a:rPr lang="en-US" sz="1200" dirty="0" smtClean="0"/>
              <a:t>1</a:t>
            </a:r>
            <a:r>
              <a:rPr lang="en-US" sz="1200" dirty="0"/>
              <a:t>0</a:t>
            </a:r>
            <a:r>
              <a:rPr lang="ru-RU" sz="1200" dirty="0" smtClean="0"/>
              <a:t>00 м²)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10780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4-конечная звезда 51"/>
          <p:cNvSpPr/>
          <p:nvPr/>
        </p:nvSpPr>
        <p:spPr>
          <a:xfrm rot="20646466">
            <a:off x="448145" y="540107"/>
            <a:ext cx="748334" cy="295368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38797" y="72359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191097" y="27861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1" y="2020242"/>
            <a:ext cx="8172457" cy="26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2245643" y="3313936"/>
            <a:ext cx="6146677" cy="64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15616" y="4149080"/>
            <a:ext cx="48245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40152" y="4437112"/>
            <a:ext cx="17450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940152" y="4149080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7686676" y="3958431"/>
            <a:ext cx="705644" cy="473869"/>
          </a:xfrm>
          <a:custGeom>
            <a:avLst/>
            <a:gdLst>
              <a:gd name="connsiteX0" fmla="*/ 0 w 593725"/>
              <a:gd name="connsiteY0" fmla="*/ 428625 h 428625"/>
              <a:gd name="connsiteX1" fmla="*/ 215900 w 593725"/>
              <a:gd name="connsiteY1" fmla="*/ 196850 h 428625"/>
              <a:gd name="connsiteX2" fmla="*/ 508000 w 593725"/>
              <a:gd name="connsiteY2" fmla="*/ 34925 h 428625"/>
              <a:gd name="connsiteX3" fmla="*/ 593725 w 593725"/>
              <a:gd name="connsiteY3" fmla="*/ 0 h 428625"/>
              <a:gd name="connsiteX0" fmla="*/ 0 w 705644"/>
              <a:gd name="connsiteY0" fmla="*/ 473869 h 473869"/>
              <a:gd name="connsiteX1" fmla="*/ 215900 w 705644"/>
              <a:gd name="connsiteY1" fmla="*/ 242094 h 473869"/>
              <a:gd name="connsiteX2" fmla="*/ 508000 w 705644"/>
              <a:gd name="connsiteY2" fmla="*/ 80169 h 473869"/>
              <a:gd name="connsiteX3" fmla="*/ 705644 w 705644"/>
              <a:gd name="connsiteY3" fmla="*/ 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644" h="473869">
                <a:moveTo>
                  <a:pt x="0" y="473869"/>
                </a:moveTo>
                <a:cubicBezTo>
                  <a:pt x="65616" y="390790"/>
                  <a:pt x="131233" y="307711"/>
                  <a:pt x="215900" y="242094"/>
                </a:cubicBezTo>
                <a:cubicBezTo>
                  <a:pt x="300567" y="176477"/>
                  <a:pt x="445029" y="112977"/>
                  <a:pt x="508000" y="80169"/>
                </a:cubicBezTo>
                <a:cubicBezTo>
                  <a:pt x="570971" y="47361"/>
                  <a:pt x="694267" y="1058"/>
                  <a:pt x="705644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26" idx="3"/>
          </p:cNvCxnSpPr>
          <p:nvPr/>
        </p:nvCxnSpPr>
        <p:spPr>
          <a:xfrm flipH="1" flipV="1">
            <a:off x="8388424" y="3300890"/>
            <a:ext cx="3896" cy="6575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113235" y="4003675"/>
            <a:ext cx="0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46319" y="4003675"/>
            <a:ext cx="16572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67504" y="3573016"/>
            <a:ext cx="376435" cy="43065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1304556" y="2484859"/>
            <a:ext cx="950488" cy="836985"/>
          </a:xfrm>
          <a:custGeom>
            <a:avLst/>
            <a:gdLst>
              <a:gd name="connsiteX0" fmla="*/ 950488 w 950488"/>
              <a:gd name="connsiteY0" fmla="*/ 836985 h 836985"/>
              <a:gd name="connsiteX1" fmla="*/ 659975 w 950488"/>
              <a:gd name="connsiteY1" fmla="*/ 813172 h 836985"/>
              <a:gd name="connsiteX2" fmla="*/ 507575 w 950488"/>
              <a:gd name="connsiteY2" fmla="*/ 753641 h 836985"/>
              <a:gd name="connsiteX3" fmla="*/ 309932 w 950488"/>
              <a:gd name="connsiteY3" fmla="*/ 632197 h 836985"/>
              <a:gd name="connsiteX4" fmla="*/ 150388 w 950488"/>
              <a:gd name="connsiteY4" fmla="*/ 448841 h 836985"/>
              <a:gd name="connsiteX5" fmla="*/ 31325 w 950488"/>
              <a:gd name="connsiteY5" fmla="*/ 217860 h 836985"/>
              <a:gd name="connsiteX6" fmla="*/ 2750 w 950488"/>
              <a:gd name="connsiteY6" fmla="*/ 24979 h 836985"/>
              <a:gd name="connsiteX7" fmla="*/ 2750 w 950488"/>
              <a:gd name="connsiteY7" fmla="*/ 8310 h 83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0488" h="836985">
                <a:moveTo>
                  <a:pt x="950488" y="836985"/>
                </a:moveTo>
                <a:cubicBezTo>
                  <a:pt x="842141" y="832024"/>
                  <a:pt x="733794" y="827063"/>
                  <a:pt x="659975" y="813172"/>
                </a:cubicBezTo>
                <a:cubicBezTo>
                  <a:pt x="586156" y="799281"/>
                  <a:pt x="565915" y="783803"/>
                  <a:pt x="507575" y="753641"/>
                </a:cubicBezTo>
                <a:cubicBezTo>
                  <a:pt x="449235" y="723479"/>
                  <a:pt x="369463" y="682997"/>
                  <a:pt x="309932" y="632197"/>
                </a:cubicBezTo>
                <a:cubicBezTo>
                  <a:pt x="250401" y="581397"/>
                  <a:pt x="196822" y="517897"/>
                  <a:pt x="150388" y="448841"/>
                </a:cubicBezTo>
                <a:cubicBezTo>
                  <a:pt x="103954" y="379785"/>
                  <a:pt x="55931" y="288504"/>
                  <a:pt x="31325" y="217860"/>
                </a:cubicBezTo>
                <a:cubicBezTo>
                  <a:pt x="6719" y="147216"/>
                  <a:pt x="7512" y="59904"/>
                  <a:pt x="2750" y="24979"/>
                </a:cubicBezTo>
                <a:cubicBezTo>
                  <a:pt x="-2013" y="-9946"/>
                  <a:pt x="368" y="-818"/>
                  <a:pt x="2750" y="831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1208896" y="2459861"/>
            <a:ext cx="95660" cy="2499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004431" y="2459590"/>
            <a:ext cx="204465" cy="7966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47720" y="3212976"/>
            <a:ext cx="148149" cy="4326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65187" y="3363448"/>
            <a:ext cx="111714" cy="954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7503" y="3363449"/>
            <a:ext cx="97684" cy="2095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76901" y="3234611"/>
            <a:ext cx="70819" cy="224246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068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271</Words>
  <Application>Microsoft Office PowerPoint</Application>
  <PresentationFormat>Экран (4:3)</PresentationFormat>
  <Paragraphs>79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Company>АО "ЕВРАЗ НМТП"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Vasily.Baranov@nmtport.ru</dc:creator>
  <cp:lastModifiedBy>Svetlana.Nikitina@nmtport.ru</cp:lastModifiedBy>
  <cp:revision>131</cp:revision>
  <cp:lastPrinted>2022-10-26T06:07:06Z</cp:lastPrinted>
  <dcterms:created xsi:type="dcterms:W3CDTF">2018-11-23T03:15:29Z</dcterms:created>
  <dcterms:modified xsi:type="dcterms:W3CDTF">2022-10-26T06:07:43Z</dcterms:modified>
</cp:coreProperties>
</file>